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6"/>
  </p:notes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90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A0A0"/>
    <a:srgbClr val="999898"/>
    <a:srgbClr val="929190"/>
    <a:srgbClr val="8A8A87"/>
    <a:srgbClr val="A7A7A2"/>
    <a:srgbClr val="888181"/>
    <a:srgbClr val="B7B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72"/>
    <p:restoredTop sz="86418"/>
  </p:normalViewPr>
  <p:slideViewPr>
    <p:cSldViewPr snapToGrid="0" snapToObjects="1">
      <p:cViewPr varScale="1">
        <p:scale>
          <a:sx n="108" d="100"/>
          <a:sy n="108" d="100"/>
        </p:scale>
        <p:origin x="704" y="184"/>
      </p:cViewPr>
      <p:guideLst>
        <p:guide orient="horz" pos="2160"/>
        <p:guide pos="3840"/>
        <p:guide orient="horz" pos="21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A5CED-47FB-6048-B4B4-78D7969583DA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0E6D8-BD9D-C54C-A573-7FD5CF8BF9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4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This is</a:t>
            </a:r>
            <a:r>
              <a:rPr lang="en-US" i="1" baseline="0" dirty="0"/>
              <a:t> slide can be waiting on screen.  Verbal presentation starts with the next slide.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944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result is</a:t>
            </a:r>
            <a:r>
              <a:rPr lang="en-US" baseline="0" dirty="0"/>
              <a:t> that it takes an incredible amount of curcumin to achieve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81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…as compared to just two capsules of Avie Ultramicronized</a:t>
            </a:r>
            <a:r>
              <a:rPr lang="en-US" baseline="0" dirty="0"/>
              <a:t> Curcumin.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2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Avie turned to a process called ultramicronization that unlocks curcumin’s water-soluble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915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process was formulated by experts</a:t>
            </a:r>
            <a:r>
              <a:rPr lang="en-US" baseline="0" dirty="0"/>
              <a:t> and backed with science.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2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quality raw turmeric is room is dried</a:t>
            </a:r>
            <a:r>
              <a:rPr lang="en-US" baseline="0" dirty="0"/>
              <a:t> and concentrated.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40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it undergoes our unique Ultramicronization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62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capsules are meticulously checked</a:t>
            </a:r>
            <a:r>
              <a:rPr lang="en-US" baseline="0" dirty="0"/>
              <a:t> and tested…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offered as</a:t>
            </a:r>
            <a:r>
              <a:rPr lang="en-US" baseline="0" dirty="0"/>
              <a:t> </a:t>
            </a:r>
            <a:r>
              <a:rPr lang="en-US" dirty="0"/>
              <a:t>ultramicronized</a:t>
            </a:r>
            <a:r>
              <a:rPr lang="en-US" baseline="0" dirty="0"/>
              <a:t> curcumin only, as well as Joint Balance and Gastrointestonal Balance formulations.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9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Avie</a:t>
            </a:r>
            <a:r>
              <a:rPr lang="en-US" baseline="0" dirty="0"/>
              <a:t> advantage increases curcumin’s anti-inflammatory powers.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89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Vastly boosts its</a:t>
            </a:r>
            <a:r>
              <a:rPr lang="en-US" baseline="0" dirty="0"/>
              <a:t> ability to combat free radicals.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73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short presentation to introduce</a:t>
            </a:r>
            <a:r>
              <a:rPr lang="en-US" baseline="0" dirty="0"/>
              <a:t> you to the Avie Curcumin advantage.  More sales in a growing category.</a:t>
            </a:r>
          </a:p>
          <a:p>
            <a:r>
              <a:rPr lang="en-US" baseline="0" dirty="0"/>
              <a:t>(CLICK)</a:t>
            </a:r>
          </a:p>
          <a:p>
            <a:r>
              <a:rPr lang="en-US" baseline="0" dirty="0"/>
              <a:t>And proven benefits to your customers.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250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increases its antioxidant properties compared to the curcumin you are now selling.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9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Avie isn’t a packager of</a:t>
            </a:r>
            <a:r>
              <a:rPr lang="en-US" baseline="0" dirty="0"/>
              <a:t> hundreds of different bulk herbal supplements.  We’re a company founded by research scientists who specialize in a few clinically proven solutions.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99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…including</a:t>
            </a:r>
            <a:r>
              <a:rPr lang="en-US" baseline="0" dirty="0"/>
              <a:t> a new curcumin pain relief spray with menthol.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238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spray with non-staining curcumin provides temporary relief of muscle and point pain without the use of </a:t>
            </a:r>
            <a:r>
              <a:rPr lang="en-US" sz="1200" i="0" dirty="0">
                <a:ea typeface="ＭＳ Ｐゴシック" charset="0"/>
              </a:rPr>
              <a:t>aspirin, ibuprofen or naproxen.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93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want to bring the Avie advantage to </a:t>
            </a:r>
            <a:r>
              <a:rPr lang="en-US" i="1" baseline="0" dirty="0"/>
              <a:t>your</a:t>
            </a:r>
            <a:r>
              <a:rPr lang="en-US" baseline="0" dirty="0"/>
              <a:t> store and customers.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125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mobile-friendly web site is supported by paid 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751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an active Facebook following…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42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…as</a:t>
            </a:r>
            <a:r>
              <a:rPr lang="en-US" baseline="0" dirty="0"/>
              <a:t> well as a</a:t>
            </a:r>
            <a:r>
              <a:rPr lang="en-US" dirty="0"/>
              <a:t>ttractive packaging</a:t>
            </a:r>
            <a:r>
              <a:rPr lang="en-US" baseline="0" dirty="0"/>
              <a:t> and POP.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01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hope that this market has demonstrated</a:t>
            </a:r>
            <a:r>
              <a:rPr lang="en-US" baseline="0" dirty="0"/>
              <a:t> to you that there really IS an Avie advantage.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92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We’d like your business.</a:t>
            </a:r>
          </a:p>
          <a:p>
            <a:r>
              <a:rPr lang="en-US" dirty="0"/>
              <a:t>Thank</a:t>
            </a:r>
            <a:r>
              <a:rPr lang="en-US" baseline="0" dirty="0"/>
              <a:t> you for </a:t>
            </a:r>
            <a:r>
              <a:rPr lang="en-US" dirty="0"/>
              <a:t>your time and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47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wonder turmeric’s active ingredient</a:t>
            </a:r>
            <a:r>
              <a:rPr lang="en-US" baseline="0" dirty="0"/>
              <a:t> has been used in traditional Asian/Ayurvedic medicine for thousands of years. It 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22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END</a:t>
            </a:r>
            <a:r>
              <a:rPr lang="en-US" i="1" baseline="0" dirty="0"/>
              <a:t> OF PRESENTATION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371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What follows is a supplementary “loop” of slides with further information on curcumin and turmeric.  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They are accessed from Slide 3.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25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over 5000 years Eastern medicine has been aware of the positive properties of turmeric and its active ingredient, curcumin..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1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Contemporary medical</a:t>
            </a:r>
            <a:r>
              <a:rPr lang="en-US" baseline="0" dirty="0"/>
              <a:t> research has confirmed that curcumin is a powerful anti-inflammatory and anti-oxidant.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634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avoids the side effects of nonsteroidal anti-inflammatory drugs like ibuprofen and aspirin.</a:t>
            </a:r>
          </a:p>
          <a:p>
            <a:endParaRPr lang="en-US" dirty="0"/>
          </a:p>
          <a:p>
            <a:r>
              <a:rPr lang="en-US" sz="1400" b="1" i="1" dirty="0"/>
              <a:t>CLICK ON THE ARROW BUTTON TO CONTINUE</a:t>
            </a:r>
            <a:r>
              <a:rPr lang="en-US" sz="1400" b="1" i="1" baseline="0" dirty="0"/>
              <a:t> WITH PRESENTATION</a:t>
            </a:r>
            <a:endParaRPr lang="en-US" sz="1400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8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not all curcumins are created equal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58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 curcumin on your shelves</a:t>
            </a:r>
            <a:r>
              <a:rPr lang="en-US" baseline="0" dirty="0"/>
              <a:t> is not soluble in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20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created the first water-soluble curcumin.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34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what happens when tw</a:t>
            </a:r>
            <a:r>
              <a:rPr lang="en-US" baseline="0" dirty="0"/>
              <a:t>o of our leading competitors are added to water,</a:t>
            </a:r>
          </a:p>
          <a:p>
            <a:r>
              <a:rPr lang="en-US" baseline="0" dirty="0"/>
              <a:t>(click)</a:t>
            </a:r>
          </a:p>
          <a:p>
            <a:r>
              <a:rPr lang="en-US" baseline="0" dirty="0"/>
              <a:t>While Avie Ultramicronized Curcumin fully dissolves.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E6D8-BD9D-C54C-A573-7FD5CF8BF9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1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1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9D049-DC8C-3846-AB0B-C0B863FEF450}" type="datetimeFigureOut">
              <a:rPr lang="en-US" smtClean="0"/>
              <a:t>7/31/17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4A2E8-8E79-8045-B4B7-7BB4EA02B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7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2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90" y="1829694"/>
            <a:ext cx="4409150" cy="26493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047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90"/>
            <a:ext cx="3313285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3305" y="652576"/>
            <a:ext cx="2703642" cy="138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2900"/>
              </a:lnSpc>
            </a:pPr>
            <a:r>
              <a:rPr lang="en-US" altLang="en-US" sz="3600" b="1" dirty="0">
                <a:latin typeface="+mn-lt"/>
              </a:rPr>
              <a:t>BRAND X</a:t>
            </a:r>
          </a:p>
          <a:p>
            <a:pPr algn="ctr" eaLnBrk="1" hangingPunct="1">
              <a:lnSpc>
                <a:spcPts val="2900"/>
              </a:lnSpc>
            </a:pPr>
            <a:r>
              <a:rPr lang="en-US" altLang="en-US" sz="2800" dirty="0">
                <a:latin typeface="+mn-lt"/>
              </a:rPr>
              <a:t>C3 Complex</a:t>
            </a:r>
            <a:r>
              <a:rPr lang="en-US" altLang="en-US" sz="2000" baseline="30000" dirty="0">
                <a:latin typeface="+mn-lt"/>
              </a:rPr>
              <a:t>®</a:t>
            </a:r>
            <a:endParaRPr lang="en-US" altLang="en-US" sz="2000" i="1" baseline="3000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1208" y="-3190"/>
            <a:ext cx="3458018" cy="677241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35361" y="652576"/>
            <a:ext cx="2703642" cy="138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2900"/>
              </a:lnSpc>
            </a:pPr>
            <a:r>
              <a:rPr lang="en-US" altLang="en-US" sz="3600" b="1" dirty="0">
                <a:latin typeface="+mn-lt"/>
              </a:rPr>
              <a:t>BRAND Y</a:t>
            </a:r>
          </a:p>
          <a:p>
            <a:pPr algn="ctr" eaLnBrk="1" hangingPunct="1">
              <a:lnSpc>
                <a:spcPts val="2900"/>
              </a:lnSpc>
            </a:pPr>
            <a:r>
              <a:rPr lang="en-US" altLang="en-US" sz="2800" dirty="0">
                <a:latin typeface="+mn-lt"/>
              </a:rPr>
              <a:t>BCM-95</a:t>
            </a:r>
            <a:r>
              <a:rPr lang="en-US" altLang="en-US" sz="2000" baseline="30000" dirty="0">
                <a:latin typeface="+mn-lt"/>
              </a:rPr>
              <a:t>®</a:t>
            </a:r>
            <a:endParaRPr lang="en-US" altLang="en-US" sz="2000" i="1" baseline="300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3250" y="6558735"/>
            <a:ext cx="3405976" cy="302455"/>
          </a:xfrm>
          <a:prstGeom prst="rect">
            <a:avLst/>
          </a:prstGeom>
          <a:solidFill>
            <a:srgbClr val="888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199" y="478616"/>
            <a:ext cx="4876801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+mn-lt"/>
              </a:rPr>
              <a:t>2% effective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7350549" y="2039023"/>
            <a:ext cx="4129585" cy="191882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32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3600" dirty="0">
                <a:ea typeface="ＭＳ Ｐゴシック" charset="0"/>
              </a:rPr>
              <a:t>Insoluble in water </a:t>
            </a:r>
          </a:p>
          <a:p>
            <a:pPr>
              <a:lnSpc>
                <a:spcPts val="32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3600" dirty="0">
                <a:ea typeface="ＭＳ Ｐゴシック" charset="0"/>
              </a:rPr>
              <a:t>Poor bioavailability</a:t>
            </a:r>
          </a:p>
          <a:p>
            <a:pPr>
              <a:lnSpc>
                <a:spcPts val="32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3600" dirty="0">
                <a:ea typeface="ＭＳ Ｐゴシック" charset="0"/>
              </a:rPr>
              <a:t>Poor bioactivity</a:t>
            </a:r>
          </a:p>
          <a:p>
            <a:pPr>
              <a:lnSpc>
                <a:spcPts val="3200"/>
              </a:lnSpc>
              <a:spcAft>
                <a:spcPts val="1600"/>
              </a:spcAft>
              <a:buClr>
                <a:schemeClr val="accent1"/>
              </a:buClr>
            </a:pP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536491" y="2039023"/>
            <a:ext cx="5757699" cy="4811774"/>
            <a:chOff x="6549225" y="2049416"/>
            <a:chExt cx="5757699" cy="48117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90"/>
            <a:stretch/>
          </p:blipFill>
          <p:spPr>
            <a:xfrm>
              <a:off x="6549225" y="2049416"/>
              <a:ext cx="5757699" cy="441734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549226" y="6450421"/>
              <a:ext cx="5642774" cy="410769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597425" y="2587260"/>
            <a:ext cx="3411145" cy="2613529"/>
            <a:chOff x="8690432" y="2943154"/>
            <a:chExt cx="3411145" cy="2613529"/>
          </a:xfrm>
        </p:grpSpPr>
        <p:sp>
          <p:nvSpPr>
            <p:cNvPr id="15" name="Oval 14"/>
            <p:cNvSpPr/>
            <p:nvPr/>
          </p:nvSpPr>
          <p:spPr>
            <a:xfrm>
              <a:off x="9401815" y="2943154"/>
              <a:ext cx="2613529" cy="261352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8690432" y="4275601"/>
              <a:ext cx="1293019" cy="45190"/>
            </a:xfrm>
            <a:prstGeom prst="straightConnector1">
              <a:avLst/>
            </a:prstGeom>
            <a:ln w="254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246632" y="3484505"/>
              <a:ext cx="285494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30 capsules required for pain relief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596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0" y="3190"/>
            <a:ext cx="3753134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81862" y="820566"/>
            <a:ext cx="7410138" cy="1325563"/>
          </a:xfrm>
        </p:spPr>
        <p:txBody>
          <a:bodyPr>
            <a:normAutofit fontScale="90000"/>
          </a:bodyPr>
          <a:lstStyle/>
          <a:p>
            <a:pPr>
              <a:lnSpc>
                <a:spcPts val="6000"/>
              </a:lnSpc>
            </a:pPr>
            <a:r>
              <a:rPr lang="en-US" sz="6000" b="1" dirty="0">
                <a:latin typeface="+mn-lt"/>
              </a:rPr>
              <a:t>Avie</a:t>
            </a:r>
            <a:r>
              <a:rPr lang="en-US" dirty="0">
                <a:latin typeface="+mn-lt"/>
              </a:rPr>
              <a:t>®</a:t>
            </a:r>
            <a:r>
              <a:rPr lang="en-US" sz="6000" b="1" dirty="0">
                <a:latin typeface="+mn-lt"/>
              </a:rPr>
              <a:t> water-soluble formulation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865292" y="2540554"/>
            <a:ext cx="6190520" cy="191882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32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3600" dirty="0">
                <a:ea typeface="ＭＳ Ｐゴシック" charset="0"/>
              </a:rPr>
              <a:t>Full absorption through intestines after oral  intake</a:t>
            </a:r>
          </a:p>
          <a:p>
            <a:pPr>
              <a:lnSpc>
                <a:spcPts val="32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3600" b="1" dirty="0">
                <a:ea typeface="ＭＳ Ｐゴシック" charset="0"/>
              </a:rPr>
              <a:t>Maximum bioavailability</a:t>
            </a:r>
          </a:p>
          <a:p>
            <a:pPr>
              <a:lnSpc>
                <a:spcPts val="32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3600" b="1" dirty="0">
                <a:ea typeface="ＭＳ Ｐゴシック" charset="0"/>
              </a:rPr>
              <a:t>Maximum bioactivity</a:t>
            </a:r>
          </a:p>
          <a:p>
            <a:pPr>
              <a:lnSpc>
                <a:spcPts val="3200"/>
              </a:lnSpc>
              <a:spcAft>
                <a:spcPts val="1600"/>
              </a:spcAft>
              <a:buClr>
                <a:schemeClr val="accent1"/>
              </a:buClr>
            </a:pP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865292" y="2409750"/>
            <a:ext cx="5757699" cy="4811774"/>
            <a:chOff x="6549225" y="2049416"/>
            <a:chExt cx="5757699" cy="48117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90"/>
            <a:stretch/>
          </p:blipFill>
          <p:spPr>
            <a:xfrm>
              <a:off x="6549225" y="2049416"/>
              <a:ext cx="5757699" cy="441734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549225" y="6450421"/>
              <a:ext cx="5705627" cy="410769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49309" y="2726103"/>
            <a:ext cx="3207360" cy="3225248"/>
            <a:chOff x="5157401" y="2685159"/>
            <a:chExt cx="3207360" cy="3225248"/>
          </a:xfrm>
        </p:grpSpPr>
        <p:grpSp>
          <p:nvGrpSpPr>
            <p:cNvPr id="20" name="Group 19"/>
            <p:cNvGrpSpPr/>
            <p:nvPr/>
          </p:nvGrpSpPr>
          <p:grpSpPr>
            <a:xfrm>
              <a:off x="5157401" y="2685159"/>
              <a:ext cx="3207360" cy="3225248"/>
              <a:chOff x="9446785" y="2438178"/>
              <a:chExt cx="3207360" cy="322524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9446785" y="2438178"/>
                <a:ext cx="2613529" cy="261352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511129" y="3026198"/>
                <a:ext cx="2613530" cy="802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en-US" sz="96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11544623" y="4746233"/>
                <a:ext cx="1109522" cy="917193"/>
              </a:xfrm>
              <a:prstGeom prst="straightConnector1">
                <a:avLst/>
              </a:prstGeom>
              <a:ln w="254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5215157" y="3741032"/>
              <a:ext cx="262701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capsules required for pain relief</a:t>
              </a:r>
            </a:p>
            <a:p>
              <a:pPr algn="ctr">
                <a:lnSpc>
                  <a:spcPts val="3000"/>
                </a:lnSpc>
              </a:pP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4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42"/>
          <a:stretch/>
        </p:blipFill>
        <p:spPr>
          <a:xfrm>
            <a:off x="0" y="3771901"/>
            <a:ext cx="12266645" cy="30860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9217"/>
            <a:ext cx="12192600" cy="4509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68585" y="1501253"/>
            <a:ext cx="68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736" y="519024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Ultramicronization process transforms turmeric</a:t>
            </a:r>
            <a:r>
              <a:rPr lang="en-US" sz="4000" dirty="0"/>
              <a:t>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-201566" y="2591646"/>
            <a:ext cx="13216486" cy="2323183"/>
            <a:chOff x="-201566" y="2591646"/>
            <a:chExt cx="13216486" cy="2323183"/>
          </a:xfrm>
        </p:grpSpPr>
        <p:pic>
          <p:nvPicPr>
            <p:cNvPr id="34" name="Picture 5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784" y="2604239"/>
              <a:ext cx="2186027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5"/>
            <p:cNvPicPr>
              <a:picLocks noChangeAspect="1" noChangeArrowheads="1"/>
            </p:cNvPicPr>
            <p:nvPr/>
          </p:nvPicPr>
          <p:blipFill>
            <a:blip r:embed="rId4" cstate="screen">
              <a:lum bright="-12000" contrast="1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12" y="2591646"/>
              <a:ext cx="2499001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566" y="2591647"/>
              <a:ext cx="2105981" cy="2323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C:\Users\Test\AppData\Local\Microsoft\Windows\Temporary Internet Files\Content.Outlook\BVLYC5PJ\IMG-20120423-00080 1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11614" y="2591646"/>
              <a:ext cx="2513658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4173" y="2591647"/>
              <a:ext cx="3210747" cy="1942855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4942"/>
            <a:ext cx="12192600" cy="153725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698208" y="4665031"/>
            <a:ext cx="10469009" cy="394683"/>
            <a:chOff x="1664479" y="4643240"/>
            <a:chExt cx="10469009" cy="394683"/>
          </a:xfrm>
        </p:grpSpPr>
        <p:sp>
          <p:nvSpPr>
            <p:cNvPr id="37" name="TextBox 23"/>
            <p:cNvSpPr txBox="1">
              <a:spLocks noChangeArrowheads="1"/>
            </p:cNvSpPr>
            <p:nvPr/>
          </p:nvSpPr>
          <p:spPr bwMode="auto">
            <a:xfrm>
              <a:off x="2068784" y="4668036"/>
              <a:ext cx="218602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dirty="0">
                  <a:latin typeface="Calibri" charset="0"/>
                  <a:ea typeface="Calibri" charset="0"/>
                  <a:cs typeface="Calibri" charset="0"/>
                </a:rPr>
                <a:t>Extraction</a:t>
              </a:r>
            </a:p>
          </p:txBody>
        </p:sp>
        <p:sp>
          <p:nvSpPr>
            <p:cNvPr id="38" name="TextBox 24"/>
            <p:cNvSpPr txBox="1">
              <a:spLocks noChangeArrowheads="1"/>
            </p:cNvSpPr>
            <p:nvPr/>
          </p:nvSpPr>
          <p:spPr bwMode="auto">
            <a:xfrm>
              <a:off x="4433713" y="4668829"/>
              <a:ext cx="24990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dirty="0">
                  <a:latin typeface="Calibri" charset="0"/>
                  <a:ea typeface="Calibri" charset="0"/>
                  <a:cs typeface="Calibri" charset="0"/>
                </a:rPr>
                <a:t>Microniziation</a:t>
              </a:r>
            </a:p>
          </p:txBody>
        </p:sp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10046782" y="4714480"/>
              <a:ext cx="208670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dirty="0">
                  <a:latin typeface="Calibri" charset="0"/>
                  <a:ea typeface="Calibri" charset="0"/>
                  <a:cs typeface="Calibri" charset="0"/>
                </a:rPr>
                <a:t>Quality Control</a:t>
              </a:r>
            </a:p>
          </p:txBody>
        </p:sp>
        <p:sp>
          <p:nvSpPr>
            <p:cNvPr id="40" name="TextBox 39"/>
            <p:cNvSpPr txBox="1">
              <a:spLocks noChangeArrowheads="1"/>
            </p:cNvSpPr>
            <p:nvPr/>
          </p:nvSpPr>
          <p:spPr bwMode="auto">
            <a:xfrm>
              <a:off x="7111614" y="4714480"/>
              <a:ext cx="25136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dirty="0">
                  <a:latin typeface="Calibri" charset="0"/>
                  <a:ea typeface="Calibri" charset="0"/>
                  <a:cs typeface="Calibri" charset="0"/>
                </a:rPr>
                <a:t>Encapsulation</a:t>
              </a:r>
            </a:p>
          </p:txBody>
        </p:sp>
        <p:sp>
          <p:nvSpPr>
            <p:cNvPr id="42" name="Right Arrow 41"/>
            <p:cNvSpPr>
              <a:spLocks noChangeArrowheads="1"/>
            </p:cNvSpPr>
            <p:nvPr/>
          </p:nvSpPr>
          <p:spPr bwMode="auto">
            <a:xfrm>
              <a:off x="4050232" y="4643240"/>
              <a:ext cx="644242" cy="376237"/>
            </a:xfrm>
            <a:prstGeom prst="rightArrow">
              <a:avLst>
                <a:gd name="adj1" fmla="val 50000"/>
                <a:gd name="adj2" fmla="val 50056"/>
              </a:avLst>
            </a:prstGeom>
            <a:solidFill>
              <a:schemeClr val="tx1"/>
            </a:solidFill>
            <a:ln w="19050">
              <a:solidFill>
                <a:schemeClr val="accent6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Right Arrow 45"/>
            <p:cNvSpPr>
              <a:spLocks noChangeArrowheads="1"/>
            </p:cNvSpPr>
            <p:nvPr/>
          </p:nvSpPr>
          <p:spPr bwMode="auto">
            <a:xfrm>
              <a:off x="6789493" y="4643240"/>
              <a:ext cx="644242" cy="376237"/>
            </a:xfrm>
            <a:prstGeom prst="rightArrow">
              <a:avLst>
                <a:gd name="adj1" fmla="val 50000"/>
                <a:gd name="adj2" fmla="val 50056"/>
              </a:avLst>
            </a:prstGeom>
            <a:solidFill>
              <a:schemeClr val="tx1"/>
            </a:solidFill>
            <a:ln w="19050">
              <a:solidFill>
                <a:schemeClr val="accent6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Right Arrow 46"/>
            <p:cNvSpPr>
              <a:spLocks noChangeArrowheads="1"/>
            </p:cNvSpPr>
            <p:nvPr/>
          </p:nvSpPr>
          <p:spPr bwMode="auto">
            <a:xfrm>
              <a:off x="9482052" y="4643240"/>
              <a:ext cx="644242" cy="376237"/>
            </a:xfrm>
            <a:prstGeom prst="rightArrow">
              <a:avLst>
                <a:gd name="adj1" fmla="val 50000"/>
                <a:gd name="adj2" fmla="val 50056"/>
              </a:avLst>
            </a:prstGeom>
            <a:solidFill>
              <a:schemeClr val="tx1"/>
            </a:solidFill>
            <a:ln w="19050">
              <a:solidFill>
                <a:schemeClr val="accent6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Right Arrow 47"/>
            <p:cNvSpPr>
              <a:spLocks noChangeArrowheads="1"/>
            </p:cNvSpPr>
            <p:nvPr/>
          </p:nvSpPr>
          <p:spPr bwMode="auto">
            <a:xfrm>
              <a:off x="1664479" y="4643240"/>
              <a:ext cx="644242" cy="376237"/>
            </a:xfrm>
            <a:prstGeom prst="rightArrow">
              <a:avLst>
                <a:gd name="adj1" fmla="val 50000"/>
                <a:gd name="adj2" fmla="val 50056"/>
              </a:avLst>
            </a:prstGeom>
            <a:solidFill>
              <a:schemeClr val="tx1"/>
            </a:solidFill>
            <a:ln w="19050">
              <a:solidFill>
                <a:schemeClr val="accent6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6270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2992" y="5190244"/>
            <a:ext cx="5496336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Dried Turmeric Extract</a:t>
            </a:r>
            <a:endParaRPr lang="en-US" sz="32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-97045" y="2604693"/>
            <a:ext cx="13216486" cy="2323183"/>
            <a:chOff x="-201566" y="2591646"/>
            <a:chExt cx="13216486" cy="2323183"/>
          </a:xfrm>
        </p:grpSpPr>
        <p:pic>
          <p:nvPicPr>
            <p:cNvPr id="34" name="Picture 5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784" y="2604239"/>
              <a:ext cx="2186027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5"/>
            <p:cNvPicPr>
              <a:picLocks noChangeAspect="1" noChangeArrowheads="1"/>
            </p:cNvPicPr>
            <p:nvPr/>
          </p:nvPicPr>
          <p:blipFill>
            <a:blip r:embed="rId4" cstate="screen">
              <a:lum bright="-12000" contrast="1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12" y="2591646"/>
              <a:ext cx="2499001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566" y="2591647"/>
              <a:ext cx="2105981" cy="2323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C:\Users\Test\AppData\Local\Microsoft\Windows\Temporary Internet Files\Content.Outlook\BVLYC5PJ\IMG-20120423-00080 1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11614" y="2591646"/>
              <a:ext cx="2513658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4173" y="2591647"/>
              <a:ext cx="3210747" cy="1942855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2393" y="464213"/>
            <a:ext cx="8373733" cy="105576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06473" y="1759523"/>
            <a:ext cx="8379653" cy="4368450"/>
            <a:chOff x="340277" y="2073279"/>
            <a:chExt cx="4456377" cy="2323182"/>
          </a:xfrm>
        </p:grpSpPr>
        <p:pic>
          <p:nvPicPr>
            <p:cNvPr id="20" name="Picture 5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627" y="2085871"/>
              <a:ext cx="2186027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277" y="2073279"/>
              <a:ext cx="2105981" cy="2323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itle 1"/>
          <p:cNvSpPr txBox="1">
            <a:spLocks/>
          </p:cNvSpPr>
          <p:nvPr/>
        </p:nvSpPr>
        <p:spPr>
          <a:xfrm>
            <a:off x="2593812" y="5648719"/>
            <a:ext cx="32702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Turmeric Root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4202628" y="2587342"/>
            <a:ext cx="3893506" cy="2273805"/>
            <a:chOff x="4202628" y="2587342"/>
            <a:chExt cx="3893506" cy="2273805"/>
          </a:xfrm>
        </p:grpSpPr>
        <p:sp>
          <p:nvSpPr>
            <p:cNvPr id="27" name="Right Arrow 26"/>
            <p:cNvSpPr>
              <a:spLocks noChangeArrowheads="1"/>
            </p:cNvSpPr>
            <p:nvPr/>
          </p:nvSpPr>
          <p:spPr bwMode="auto">
            <a:xfrm>
              <a:off x="4202628" y="2587342"/>
              <a:ext cx="3893506" cy="2273805"/>
            </a:xfrm>
            <a:prstGeom prst="rightArrow">
              <a:avLst>
                <a:gd name="adj1" fmla="val 50000"/>
                <a:gd name="adj2" fmla="val 50056"/>
              </a:avLst>
            </a:prstGeom>
            <a:solidFill>
              <a:schemeClr val="accent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55685" y="3313106"/>
              <a:ext cx="29588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extraction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23436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489" y="5190244"/>
            <a:ext cx="5496336" cy="1325563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+mn-lt"/>
              </a:rPr>
              <a:t>Dried Turmeric Extract</a:t>
            </a:r>
            <a:endParaRPr lang="en-US" sz="31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-97045" y="2604693"/>
            <a:ext cx="13216486" cy="2323183"/>
            <a:chOff x="-201566" y="2591646"/>
            <a:chExt cx="13216486" cy="2323183"/>
          </a:xfrm>
        </p:grpSpPr>
        <p:pic>
          <p:nvPicPr>
            <p:cNvPr id="34" name="Picture 5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784" y="2604239"/>
              <a:ext cx="2186027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5"/>
            <p:cNvPicPr>
              <a:picLocks noChangeAspect="1" noChangeArrowheads="1"/>
            </p:cNvPicPr>
            <p:nvPr/>
          </p:nvPicPr>
          <p:blipFill>
            <a:blip r:embed="rId4" cstate="screen">
              <a:lum bright="-12000" contrast="1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12" y="2591646"/>
              <a:ext cx="2499001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566" y="2591647"/>
              <a:ext cx="2105981" cy="2323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C:\Users\Test\AppData\Local\Microsoft\Windows\Temporary Internet Files\Content.Outlook\BVLYC5PJ\IMG-20120423-00080 1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11614" y="2591646"/>
              <a:ext cx="2513658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4173" y="2591647"/>
              <a:ext cx="3210747" cy="1942855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2393" y="464213"/>
            <a:ext cx="8373733" cy="1055767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6255598" y="5215833"/>
            <a:ext cx="59364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>
                <a:latin typeface="+mn-lt"/>
              </a:rPr>
              <a:t>Ultramicronized Turmeric Extract</a:t>
            </a:r>
            <a:endParaRPr lang="en-US" sz="3100" dirty="0"/>
          </a:p>
        </p:txBody>
      </p:sp>
      <p:grpSp>
        <p:nvGrpSpPr>
          <p:cNvPr id="6" name="Group 5"/>
          <p:cNvGrpSpPr/>
          <p:nvPr/>
        </p:nvGrpSpPr>
        <p:grpSpPr>
          <a:xfrm>
            <a:off x="1912393" y="1757238"/>
            <a:ext cx="9033451" cy="3608335"/>
            <a:chOff x="3392505" y="1612711"/>
            <a:chExt cx="4863929" cy="1942855"/>
          </a:xfrm>
        </p:grpSpPr>
        <p:pic>
          <p:nvPicPr>
            <p:cNvPr id="29" name="Picture 5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505" y="1625304"/>
              <a:ext cx="2186027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5"/>
            <p:cNvPicPr>
              <a:picLocks noChangeAspect="1" noChangeArrowheads="1"/>
            </p:cNvPicPr>
            <p:nvPr/>
          </p:nvPicPr>
          <p:blipFill>
            <a:blip r:embed="rId4" cstate="screen">
              <a:lum bright="-12000" contrast="1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433" y="1612711"/>
              <a:ext cx="2499001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554897" y="2445514"/>
            <a:ext cx="4834916" cy="2273805"/>
            <a:chOff x="3994443" y="2588794"/>
            <a:chExt cx="4085323" cy="2273805"/>
          </a:xfrm>
        </p:grpSpPr>
        <p:sp>
          <p:nvSpPr>
            <p:cNvPr id="27" name="Right Arrow 26"/>
            <p:cNvSpPr>
              <a:spLocks noChangeArrowheads="1"/>
            </p:cNvSpPr>
            <p:nvPr/>
          </p:nvSpPr>
          <p:spPr bwMode="auto">
            <a:xfrm>
              <a:off x="4186260" y="2588794"/>
              <a:ext cx="3893506" cy="2273805"/>
            </a:xfrm>
            <a:prstGeom prst="rightArrow">
              <a:avLst>
                <a:gd name="adj1" fmla="val 50000"/>
                <a:gd name="adj2" fmla="val 50056"/>
              </a:avLst>
            </a:prstGeom>
            <a:solidFill>
              <a:schemeClr val="accent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94443" y="3313106"/>
              <a:ext cx="40727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Ultramicronization</a:t>
              </a:r>
              <a:r>
                <a:rPr lang="en-US" sz="4000" baseline="30000" dirty="0">
                  <a:solidFill>
                    <a:schemeClr val="bg1"/>
                  </a:solidFill>
                </a:rPr>
                <a:t>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9566824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97045" y="2604693"/>
            <a:ext cx="13216486" cy="2323183"/>
            <a:chOff x="-201566" y="2591646"/>
            <a:chExt cx="13216486" cy="2323183"/>
          </a:xfrm>
        </p:grpSpPr>
        <p:pic>
          <p:nvPicPr>
            <p:cNvPr id="34" name="Picture 5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784" y="2604239"/>
              <a:ext cx="2186027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5"/>
            <p:cNvPicPr>
              <a:picLocks noChangeAspect="1" noChangeArrowheads="1"/>
            </p:cNvPicPr>
            <p:nvPr/>
          </p:nvPicPr>
          <p:blipFill>
            <a:blip r:embed="rId4" cstate="screen">
              <a:lum bright="-12000" contrast="1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12" y="2591646"/>
              <a:ext cx="2499001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566" y="2591647"/>
              <a:ext cx="2105981" cy="2323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C:\Users\Test\AppData\Local\Microsoft\Windows\Temporary Internet Files\Content.Outlook\BVLYC5PJ\IMG-20120423-00080 1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11614" y="2591646"/>
              <a:ext cx="2513658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4173" y="2591647"/>
              <a:ext cx="3210747" cy="194285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-7689" y="1719008"/>
            <a:ext cx="13127130" cy="2972090"/>
            <a:chOff x="4443162" y="528454"/>
            <a:chExt cx="8581208" cy="1942856"/>
          </a:xfrm>
        </p:grpSpPr>
        <p:pic>
          <p:nvPicPr>
            <p:cNvPr id="32" name="Picture 55"/>
            <p:cNvPicPr>
              <a:picLocks noChangeAspect="1" noChangeArrowheads="1"/>
            </p:cNvPicPr>
            <p:nvPr/>
          </p:nvPicPr>
          <p:blipFill>
            <a:blip r:embed="rId4" cstate="screen">
              <a:lum bright="-12000" contrast="1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162" y="528454"/>
              <a:ext cx="2499001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 descr="C:\Users\Test\AppData\Local\Microsoft\Windows\Temporary Internet Files\Content.Outlook\BVLYC5PJ\IMG-20120423-00080 1.jp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21064" y="528454"/>
              <a:ext cx="2513658" cy="19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3623" y="528455"/>
              <a:ext cx="3210747" cy="194285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577009" y="2163791"/>
            <a:ext cx="3674521" cy="2273805"/>
            <a:chOff x="3994443" y="2588794"/>
            <a:chExt cx="4085323" cy="2273805"/>
          </a:xfrm>
        </p:grpSpPr>
        <p:sp>
          <p:nvSpPr>
            <p:cNvPr id="27" name="Right Arrow 26"/>
            <p:cNvSpPr>
              <a:spLocks noChangeArrowheads="1"/>
            </p:cNvSpPr>
            <p:nvPr/>
          </p:nvSpPr>
          <p:spPr bwMode="auto">
            <a:xfrm>
              <a:off x="4186260" y="2588794"/>
              <a:ext cx="3893506" cy="2273805"/>
            </a:xfrm>
            <a:prstGeom prst="rightArrow">
              <a:avLst>
                <a:gd name="adj1" fmla="val 50000"/>
                <a:gd name="adj2" fmla="val 50056"/>
              </a:avLst>
            </a:prstGeom>
            <a:solidFill>
              <a:schemeClr val="accent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94443" y="3313106"/>
              <a:ext cx="40727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Encapsulation</a:t>
              </a:r>
              <a:endParaRPr lang="en-US" sz="40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833319" y="2163791"/>
            <a:ext cx="3674521" cy="2273805"/>
            <a:chOff x="3994443" y="2588794"/>
            <a:chExt cx="4085323" cy="2273805"/>
          </a:xfrm>
        </p:grpSpPr>
        <p:sp>
          <p:nvSpPr>
            <p:cNvPr id="53" name="Right Arrow 52"/>
            <p:cNvSpPr>
              <a:spLocks noChangeArrowheads="1"/>
            </p:cNvSpPr>
            <p:nvPr/>
          </p:nvSpPr>
          <p:spPr bwMode="auto">
            <a:xfrm>
              <a:off x="4186260" y="2588794"/>
              <a:ext cx="3893506" cy="2273805"/>
            </a:xfrm>
            <a:prstGeom prst="rightArrow">
              <a:avLst>
                <a:gd name="adj1" fmla="val 50000"/>
                <a:gd name="adj2" fmla="val 50056"/>
              </a:avLst>
            </a:prstGeom>
            <a:solidFill>
              <a:schemeClr val="accent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94443" y="3313106"/>
              <a:ext cx="40727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Quality Control</a:t>
              </a:r>
              <a:endParaRPr lang="en-US" sz="4000" baseline="30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69096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310" y="457200"/>
            <a:ext cx="3952875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830" y="520700"/>
            <a:ext cx="3952875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70" y="520700"/>
            <a:ext cx="395287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fade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2192001" cy="1325563"/>
          </a:xfrm>
        </p:spPr>
        <p:txBody>
          <a:bodyPr/>
          <a:lstStyle/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Ultramicronization</a:t>
            </a:r>
            <a:r>
              <a:rPr lang="en-US" sz="2800" baseline="30000" dirty="0">
                <a:latin typeface="Calibri" charset="0"/>
                <a:ea typeface="Calibri" charset="0"/>
                <a:cs typeface="Calibri" charset="0"/>
              </a:rPr>
              <a:t>™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 = biological potency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541" y="2059531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sz="3200" dirty="0"/>
              <a:t>Anti-inflammatory potency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8"/>
          <a:stretch/>
        </p:blipFill>
        <p:spPr>
          <a:xfrm>
            <a:off x="6096001" y="1865381"/>
            <a:ext cx="5762643" cy="4036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105" y="4885148"/>
            <a:ext cx="48635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2000" b="1" spc="-3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126</a:t>
            </a:r>
          </a:p>
          <a:p>
            <a:pPr algn="ctr">
              <a:lnSpc>
                <a:spcPts val="4000"/>
              </a:lnSpc>
            </a:pP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fold potency increase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3835006" y="2970344"/>
            <a:ext cx="4152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Cox-2 Inhibition [% of control]</a:t>
            </a:r>
          </a:p>
        </p:txBody>
      </p:sp>
    </p:spTree>
    <p:extLst>
      <p:ext uri="{BB962C8B-B14F-4D97-AF65-F5344CB8AC3E}">
        <p14:creationId xmlns:p14="http://schemas.microsoft.com/office/powerpoint/2010/main" val="2141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2192001" cy="1325563"/>
          </a:xfrm>
        </p:spPr>
        <p:txBody>
          <a:bodyPr/>
          <a:lstStyle/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Ultramicronization</a:t>
            </a:r>
            <a:r>
              <a:rPr lang="en-US" sz="2800" baseline="30000" dirty="0">
                <a:latin typeface="Calibri" charset="0"/>
                <a:ea typeface="Calibri" charset="0"/>
                <a:cs typeface="Calibri" charset="0"/>
              </a:rPr>
              <a:t>™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 = biological potency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9531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Anti-inflammatory potency</a:t>
            </a:r>
          </a:p>
          <a:p>
            <a:pPr>
              <a:buClr>
                <a:schemeClr val="accent1"/>
              </a:buClr>
            </a:pPr>
            <a:r>
              <a:rPr lang="en-US" sz="3200" dirty="0"/>
              <a:t>Radical Scavenging</a:t>
            </a:r>
            <a:br>
              <a:rPr lang="en-US" sz="3200" dirty="0"/>
            </a:br>
            <a:r>
              <a:rPr lang="en-US" sz="3200" dirty="0"/>
              <a:t>potency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1748" y="2059531"/>
            <a:ext cx="6040315" cy="40818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365" y="4885148"/>
            <a:ext cx="48635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18000" b="1" spc="-3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1400</a:t>
            </a:r>
          </a:p>
          <a:p>
            <a:pPr algn="ctr">
              <a:lnSpc>
                <a:spcPts val="4000"/>
              </a:lnSpc>
            </a:pP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fold potency increase</a:t>
            </a:r>
          </a:p>
        </p:txBody>
      </p:sp>
    </p:spTree>
    <p:extLst>
      <p:ext uri="{BB962C8B-B14F-4D97-AF65-F5344CB8AC3E}">
        <p14:creationId xmlns:p14="http://schemas.microsoft.com/office/powerpoint/2010/main" val="16609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051" y="3909848"/>
            <a:ext cx="3208146" cy="1946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1970" y="3261868"/>
            <a:ext cx="1584239" cy="2860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92772"/>
            <a:ext cx="12204621" cy="1969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120" y="3255549"/>
            <a:ext cx="12211120" cy="1700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6"/>
          <a:stretch/>
        </p:blipFill>
        <p:spPr>
          <a:xfrm>
            <a:off x="0" y="3255549"/>
            <a:ext cx="12271278" cy="17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2192001" cy="1325563"/>
          </a:xfrm>
        </p:spPr>
        <p:txBody>
          <a:bodyPr/>
          <a:lstStyle/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Ultramicronization</a:t>
            </a:r>
            <a:r>
              <a:rPr lang="en-US" sz="2800" baseline="30000" dirty="0">
                <a:latin typeface="Calibri" charset="0"/>
                <a:ea typeface="Calibri" charset="0"/>
                <a:cs typeface="Calibri" charset="0"/>
              </a:rPr>
              <a:t>™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 = biological potency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4851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Anti-inflammatory potency</a:t>
            </a:r>
          </a:p>
          <a:p>
            <a:pPr>
              <a:lnSpc>
                <a:spcPts val="2800"/>
              </a:lnSpc>
              <a:buClr>
                <a:schemeClr val="accent1"/>
              </a:buClr>
            </a:pPr>
            <a:r>
              <a:rPr lang="en-US" dirty="0"/>
              <a:t>Radical Scavenging</a:t>
            </a:r>
            <a:br>
              <a:rPr lang="en-US" dirty="0"/>
            </a:br>
            <a:r>
              <a:rPr lang="en-US" dirty="0"/>
              <a:t>potency</a:t>
            </a:r>
          </a:p>
          <a:p>
            <a:pPr>
              <a:lnSpc>
                <a:spcPts val="2800"/>
              </a:lnSpc>
              <a:buClr>
                <a:schemeClr val="accent1"/>
              </a:buClr>
            </a:pPr>
            <a:r>
              <a:rPr lang="en-US" dirty="0"/>
              <a:t>Antioxidant potency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805" y="1842052"/>
            <a:ext cx="6183576" cy="4174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365" y="5030922"/>
            <a:ext cx="48635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2000" b="1" spc="-3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350</a:t>
            </a:r>
          </a:p>
          <a:p>
            <a:pPr algn="ctr">
              <a:lnSpc>
                <a:spcPts val="4000"/>
              </a:lnSpc>
            </a:pP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fold potency increase</a:t>
            </a:r>
          </a:p>
        </p:txBody>
      </p:sp>
    </p:spTree>
    <p:extLst>
      <p:ext uri="{BB962C8B-B14F-4D97-AF65-F5344CB8AC3E}">
        <p14:creationId xmlns:p14="http://schemas.microsoft.com/office/powerpoint/2010/main" val="1937070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34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46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4154" y="33616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latin typeface="+mn-lt"/>
              </a:rPr>
              <a:t>Pain Relief Spray</a:t>
            </a:r>
            <a:br>
              <a:rPr lang="en-US" sz="3600" b="1" dirty="0">
                <a:latin typeface="+mn-lt"/>
              </a:rPr>
            </a:br>
            <a:r>
              <a:rPr lang="en-US" sz="3600" b="1" i="1" dirty="0">
                <a:latin typeface="+mn-lt"/>
              </a:rPr>
              <a:t>Aspirin Free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69" y="381265"/>
            <a:ext cx="1018179" cy="617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154" y="1661722"/>
            <a:ext cx="1882711" cy="50405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01754" y="0"/>
            <a:ext cx="6858000" cy="6858000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20409" y="542717"/>
            <a:ext cx="5953539" cy="5863052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  <a:ea typeface="ＭＳ Ｐゴシック" charset="0"/>
              </a:rPr>
              <a:t>Fast penetrating – no patches or greasy ointments</a:t>
            </a: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  <a:ea typeface="ＭＳ Ｐゴシック" charset="0"/>
              </a:rPr>
              <a:t>Goes to work and dries immediately on contact</a:t>
            </a:r>
          </a:p>
          <a:p>
            <a:pPr lvl="1">
              <a:lnSpc>
                <a:spcPts val="27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ea typeface="ＭＳ Ｐゴシック" charset="0"/>
              </a:rPr>
              <a:t>Quick response </a:t>
            </a:r>
            <a:r>
              <a:rPr lang="en-US" sz="2200" dirty="0">
                <a:solidFill>
                  <a:schemeClr val="bg1">
                    <a:lumMod val="95000"/>
                  </a:schemeClr>
                </a:solidFill>
                <a:ea typeface="ＭＳ Ｐゴシック" charset="0"/>
              </a:rPr>
              <a:t>and relief of muscle and joint pain after intense exercise, arthritis, sprains, bruises or aches from heavy household work or gardening</a:t>
            </a: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  <a:ea typeface="ＭＳ Ｐゴシック" charset="0"/>
              </a:rPr>
              <a:t>Joint mobility and flexibility</a:t>
            </a: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  <a:ea typeface="ＭＳ Ｐゴシック" charset="0"/>
              </a:rPr>
              <a:t>Reduced inflammation</a:t>
            </a: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  <a:ea typeface="ＭＳ Ｐゴシック" charset="0"/>
              </a:rPr>
              <a:t>ASPIRIN FREE</a:t>
            </a: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  <a:ea typeface="ＭＳ Ｐゴシック" charset="0"/>
              </a:rPr>
              <a:t>Optimum results when used with AVIE® Ultramicronized Turmeric Curcumin or Joint Balance capsules </a:t>
            </a:r>
            <a:endParaRPr lang="en-US" sz="2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90" y="1829694"/>
            <a:ext cx="4409150" cy="26493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037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765" y="404881"/>
            <a:ext cx="447923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AvieNaturals.com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819150"/>
            <a:ext cx="4082661" cy="5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18415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9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467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4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92772"/>
            <a:ext cx="12204621" cy="1969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120" y="3255549"/>
            <a:ext cx="12211120" cy="1700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6"/>
          <a:stretch/>
        </p:blipFill>
        <p:spPr>
          <a:xfrm>
            <a:off x="-33330" y="3255549"/>
            <a:ext cx="12271278" cy="17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90" y="1829694"/>
            <a:ext cx="4409150" cy="26493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68986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58139"/>
            <a:ext cx="12279086" cy="997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170" y="436375"/>
            <a:ext cx="1049383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Curcumin is a clinically-proven aid for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486" y="1896877"/>
            <a:ext cx="10515600" cy="4563300"/>
          </a:xfrm>
        </p:spPr>
        <p:txBody>
          <a:bodyPr>
            <a:noAutofit/>
          </a:bodyPr>
          <a:lstStyle/>
          <a:p>
            <a:pPr>
              <a:lnSpc>
                <a:spcPts val="3040"/>
              </a:lnSpc>
              <a:buClr>
                <a:schemeClr val="accent1"/>
              </a:buClr>
            </a:pPr>
            <a:r>
              <a:rPr lang="en-US" sz="3200" dirty="0"/>
              <a:t>Anti-inflammation and joint mobility</a:t>
            </a:r>
          </a:p>
          <a:p>
            <a:pPr>
              <a:lnSpc>
                <a:spcPts val="3040"/>
              </a:lnSpc>
              <a:buClr>
                <a:schemeClr val="accent1"/>
              </a:buClr>
            </a:pPr>
            <a:r>
              <a:rPr lang="en-US" sz="3200" dirty="0"/>
              <a:t>Brain function and memory</a:t>
            </a:r>
          </a:p>
          <a:p>
            <a:pPr>
              <a:lnSpc>
                <a:spcPts val="3040"/>
              </a:lnSpc>
              <a:buClr>
                <a:schemeClr val="accent1"/>
              </a:buClr>
            </a:pPr>
            <a:r>
              <a:rPr lang="en-US" sz="3200" dirty="0"/>
              <a:t>Anti-oxidant protection of cells from </a:t>
            </a:r>
            <a:br>
              <a:rPr lang="en-US" sz="3200" dirty="0"/>
            </a:br>
            <a:r>
              <a:rPr lang="en-US" sz="3200" dirty="0"/>
              <a:t>free radical damage</a:t>
            </a:r>
          </a:p>
          <a:p>
            <a:pPr>
              <a:lnSpc>
                <a:spcPts val="3040"/>
              </a:lnSpc>
              <a:buClr>
                <a:schemeClr val="accent1"/>
              </a:buClr>
            </a:pPr>
            <a:r>
              <a:rPr lang="en-US" sz="3200" dirty="0"/>
              <a:t>Improved appearance of skin and hair</a:t>
            </a:r>
          </a:p>
          <a:p>
            <a:pPr>
              <a:lnSpc>
                <a:spcPts val="3040"/>
              </a:lnSpc>
              <a:buClr>
                <a:schemeClr val="accent1"/>
              </a:buClr>
            </a:pPr>
            <a:r>
              <a:rPr lang="en-US" sz="3200" dirty="0"/>
              <a:t>Removal of toxins from the body</a:t>
            </a:r>
          </a:p>
          <a:p>
            <a:pPr>
              <a:lnSpc>
                <a:spcPts val="3040"/>
              </a:lnSpc>
              <a:buClr>
                <a:schemeClr val="accent1"/>
              </a:buClr>
            </a:pPr>
            <a:r>
              <a:rPr lang="en-US" sz="3200" dirty="0"/>
              <a:t>Liver function</a:t>
            </a:r>
          </a:p>
          <a:p>
            <a:pPr>
              <a:lnSpc>
                <a:spcPts val="3040"/>
              </a:lnSpc>
              <a:buClr>
                <a:schemeClr val="accent1"/>
              </a:buClr>
            </a:pPr>
            <a:r>
              <a:rPr lang="en-US" sz="3200" dirty="0"/>
              <a:t>Healthy immune system</a:t>
            </a:r>
          </a:p>
          <a:p>
            <a:pPr>
              <a:lnSpc>
                <a:spcPts val="3040"/>
              </a:lnSpc>
              <a:buClr>
                <a:schemeClr val="accent1"/>
              </a:buClr>
            </a:pPr>
            <a:r>
              <a:rPr lang="en-US" sz="3200" dirty="0"/>
              <a:t>Healthy digestion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427" y="4178527"/>
            <a:ext cx="4739573" cy="2666010"/>
          </a:xfrm>
          <a:prstGeom prst="rect">
            <a:avLst/>
          </a:prstGeom>
        </p:spPr>
      </p:pic>
      <p:sp>
        <p:nvSpPr>
          <p:cNvPr id="6" name="Action Button: Help 5">
            <a:hlinkClick r:id="rId4" action="ppaction://hlinksldjump" highlightClick="1"/>
          </p:cNvPr>
          <p:cNvSpPr/>
          <p:nvPr/>
        </p:nvSpPr>
        <p:spPr>
          <a:xfrm>
            <a:off x="11008425" y="1896877"/>
            <a:ext cx="617517" cy="617517"/>
          </a:xfrm>
          <a:prstGeom prst="actionButtonHelp">
            <a:avLst/>
          </a:prstGeom>
          <a:solidFill>
            <a:schemeClr val="accent5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225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76450" y="1812925"/>
            <a:ext cx="8382000" cy="30638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follows is a supplementary “loop” of slides with further information on curcumin and turmeric. 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They are accessed from the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at the upper right corner of Slide 3.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99049" y="3700207"/>
            <a:ext cx="1285875" cy="1569660"/>
            <a:chOff x="2051399" y="2919157"/>
            <a:chExt cx="1285875" cy="1569660"/>
          </a:xfrm>
        </p:grpSpPr>
        <p:sp>
          <p:nvSpPr>
            <p:cNvPr id="10" name="Action Button: Help 9">
              <a:hlinkClick r:id="" action="ppaction://noaction" highlightClick="1"/>
            </p:cNvPr>
            <p:cNvSpPr/>
            <p:nvPr/>
          </p:nvSpPr>
          <p:spPr>
            <a:xfrm flipV="1">
              <a:off x="2093025" y="3102675"/>
              <a:ext cx="1202625" cy="1202625"/>
            </a:xfrm>
            <a:prstGeom prst="actionButtonHelp">
              <a:avLst/>
            </a:prstGeom>
            <a:solidFill>
              <a:schemeClr val="accent5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51399" y="2919157"/>
              <a:ext cx="12858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chemeClr val="bg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6251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94529" y="769716"/>
            <a:ext cx="11537227" cy="10902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300"/>
              </a:lnSpc>
            </a:pPr>
            <a:r>
              <a:rPr lang="en-US" sz="4000" b="1" dirty="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rPr>
              <a:t>Curcumin originates from the Turmeric plant root.</a:t>
            </a:r>
            <a:endParaRPr lang="en-US" sz="4000" b="1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Arial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7453" y="1584854"/>
            <a:ext cx="4127500" cy="34025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500"/>
              </a:lnSpc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2800" b="1" dirty="0">
                <a:ea typeface="ＭＳ Ｐゴシック" charset="0"/>
                <a:cs typeface="ＭＳ Ｐゴシック" charset="0"/>
              </a:rPr>
              <a:t>Turmeric Plant</a:t>
            </a:r>
            <a:br>
              <a:rPr lang="en-US" sz="2800" b="1" dirty="0"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a typeface="ＭＳ Ｐゴシック" charset="0"/>
                <a:cs typeface="ＭＳ Ｐゴシック" charset="0"/>
              </a:rPr>
              <a:t>(Curcuma longa)</a:t>
            </a:r>
          </a:p>
          <a:p>
            <a:pPr marL="404813" indent="-290513">
              <a:lnSpc>
                <a:spcPts val="25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600" dirty="0">
                <a:ea typeface="ＭＳ Ｐゴシック" charset="0"/>
              </a:rPr>
              <a:t>Spice and food coloring</a:t>
            </a:r>
          </a:p>
          <a:p>
            <a:pPr marL="404813" indent="-290513">
              <a:lnSpc>
                <a:spcPts val="25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600" dirty="0">
                <a:ea typeface="ＭＳ Ｐゴシック" charset="0"/>
              </a:rPr>
              <a:t>Traditional medicine for more than 5,000 years treating inflammation, infection, pain and GI conditions</a:t>
            </a:r>
          </a:p>
          <a:p>
            <a:pPr marL="404813" indent="-290513">
              <a:lnSpc>
                <a:spcPts val="25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600" dirty="0">
                <a:ea typeface="ＭＳ Ｐゴシック" charset="0"/>
              </a:rPr>
              <a:t>Extracts were prepared by boiling roots in water to gain solubility</a:t>
            </a:r>
          </a:p>
          <a:p>
            <a:pPr marL="404813" indent="-290513">
              <a:lnSpc>
                <a:spcPts val="25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600" dirty="0">
                <a:ea typeface="ＭＳ Ｐゴシック" charset="0"/>
              </a:rPr>
              <a:t>Curcumin is the active ingredient in turmeric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024" y="1561053"/>
            <a:ext cx="7080641" cy="4858224"/>
          </a:xfrm>
          <a:prstGeom prst="rect">
            <a:avLst/>
          </a:prstGeom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4858024" y="5977112"/>
            <a:ext cx="1880323" cy="44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 dirty="0"/>
              <a:t>Turmeric Plant</a:t>
            </a:r>
          </a:p>
          <a:p>
            <a:pPr eaLnBrk="1" hangingPunct="1"/>
            <a:r>
              <a:rPr lang="en-US" altLang="en-US" sz="1600" b="1" i="1" dirty="0"/>
              <a:t>(Curcuma Longa L)</a:t>
            </a:r>
          </a:p>
          <a:p>
            <a:pPr eaLnBrk="1" hangingPunct="1"/>
            <a:endParaRPr lang="en-US" altLang="en-US" sz="1600" b="1" dirty="0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9647742" y="6419277"/>
            <a:ext cx="14451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 dirty="0"/>
              <a:t>Turmeric</a:t>
            </a:r>
            <a:r>
              <a:rPr lang="en-US" altLang="en-US" sz="1600" b="1" i="1" dirty="0"/>
              <a:t> </a:t>
            </a:r>
            <a:r>
              <a:rPr lang="en-US" altLang="en-US" sz="1600" b="1" dirty="0"/>
              <a:t>Root</a:t>
            </a:r>
            <a:endParaRPr lang="en-US" alt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259630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65585" y="498566"/>
            <a:ext cx="11367433" cy="6695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300"/>
              </a:lnSpc>
            </a:pPr>
            <a:r>
              <a:rPr lang="en-US" sz="4000" b="1" dirty="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rPr>
              <a:t>Scientifically proven properties of curcumin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065585" y="1195564"/>
            <a:ext cx="5408547" cy="34025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2400" b="1" dirty="0">
                <a:ea typeface="ＭＳ Ｐゴシック" charset="0"/>
                <a:cs typeface="ＭＳ Ｐゴシック" charset="0"/>
              </a:rPr>
              <a:t>Anti-inflammatory and anti-oxidant properties translate into multiple benefits in a number of chronic conditions</a:t>
            </a:r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400" dirty="0">
                <a:ea typeface="ＭＳ Ｐゴシック" charset="0"/>
              </a:rPr>
              <a:t>Neurological diseases (Parkinsons and Alzheimers, multiple sclerosis, epilepsy, cerebral injury, neuropathy) </a:t>
            </a:r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400" dirty="0">
                <a:ea typeface="ＭＳ Ｐゴシック" charset="0"/>
              </a:rPr>
              <a:t>Cardiovascular diseases (atherosclerosis) </a:t>
            </a:r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400" dirty="0">
                <a:ea typeface="ＭＳ Ｐゴシック" charset="0"/>
              </a:rPr>
              <a:t>Allergies </a:t>
            </a:r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400" dirty="0">
                <a:ea typeface="ＭＳ Ｐゴシック" charset="0"/>
              </a:rPr>
              <a:t>Bronchitis, colitis </a:t>
            </a:r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400" dirty="0">
                <a:ea typeface="ＭＳ Ｐゴシック" charset="0"/>
              </a:rPr>
              <a:t>Rheumatoid arthritis </a:t>
            </a:r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400" dirty="0">
                <a:ea typeface="ＭＳ Ｐゴシック" charset="0"/>
              </a:rPr>
              <a:t>Renal ischemia </a:t>
            </a:r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400" dirty="0">
                <a:ea typeface="ＭＳ Ｐゴシック" charset="0"/>
              </a:rPr>
              <a:t>Psoriasis and psoriatic arthritis</a:t>
            </a:r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400" dirty="0">
                <a:ea typeface="ＭＳ Ｐゴシック" charset="0"/>
              </a:rPr>
              <a:t>Diabetes   </a:t>
            </a:r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400" dirty="0">
                <a:ea typeface="ＭＳ Ｐゴシック" charset="0"/>
              </a:rPr>
              <a:t>Wound-healing</a:t>
            </a:r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/>
            </a:pPr>
            <a:r>
              <a:rPr lang="en-US" sz="2400" dirty="0">
                <a:ea typeface="ＭＳ Ｐゴシック" charset="0"/>
              </a:rPr>
              <a:t>Anti-microbial properties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428" y="964171"/>
            <a:ext cx="5168348" cy="5168348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576679" y="6132519"/>
            <a:ext cx="656479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Calibri" charset="0"/>
                <a:ea typeface="Calibri" charset="0"/>
                <a:cs typeface="Calibri" charset="0"/>
              </a:rPr>
              <a:t>Aggarwal BB and Harikumar KB, </a:t>
            </a:r>
            <a:r>
              <a:rPr lang="en-US" altLang="en-US" sz="1000" i="1" dirty="0">
                <a:latin typeface="Calibri" charset="0"/>
                <a:ea typeface="Calibri" charset="0"/>
                <a:cs typeface="Calibri" charset="0"/>
              </a:rPr>
              <a:t>Int J Biochem Cell Biol</a:t>
            </a:r>
            <a:r>
              <a:rPr lang="en-US" altLang="en-US" sz="1000" dirty="0">
                <a:latin typeface="Calibri" charset="0"/>
                <a:ea typeface="Calibri" charset="0"/>
                <a:cs typeface="Calibri" charset="0"/>
              </a:rPr>
              <a:t>. 2009 ; 41(1): 40–59.</a:t>
            </a:r>
          </a:p>
        </p:txBody>
      </p:sp>
    </p:spTree>
    <p:extLst>
      <p:ext uri="{BB962C8B-B14F-4D97-AF65-F5344CB8AC3E}">
        <p14:creationId xmlns:p14="http://schemas.microsoft.com/office/powerpoint/2010/main" val="1367646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342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rPr>
              <a:t>Inflammation and its treatment using</a:t>
            </a:r>
            <a:br>
              <a:rPr lang="en-US" sz="3600" b="1" dirty="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rPr>
              <a:t>pharmaceuticals vs. Turmeric formulations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endParaRPr lang="en-US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100453"/>
              </p:ext>
            </p:extLst>
          </p:nvPr>
        </p:nvGraphicFramePr>
        <p:xfrm>
          <a:off x="838200" y="1842053"/>
          <a:ext cx="10624930" cy="4960042"/>
        </p:xfrm>
        <a:graphic>
          <a:graphicData uri="http://schemas.openxmlformats.org/drawingml/2006/table">
            <a:tbl>
              <a:tblPr firstRow="1" bandRow="1"/>
              <a:tblGrid>
                <a:gridCol w="60011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23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9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dirty="0"/>
                        <a:t>Long term use of Aspirin, Ibuprofen, Naproxen, Tylenol </a:t>
                      </a:r>
                    </a:p>
                  </a:txBody>
                  <a:tcPr marL="89789" marR="89789" marT="44897" marB="44897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Long term use of Turmeric</a:t>
                      </a:r>
                    </a:p>
                  </a:txBody>
                  <a:tcPr marL="89789" marR="89789" marT="44897" marB="44897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0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Gastrointestinal bleeding, </a:t>
                      </a:r>
                      <a:r>
                        <a:rPr lang="en-US" sz="2000" u="sng" dirty="0"/>
                        <a:t>liver damage</a:t>
                      </a:r>
                      <a:r>
                        <a:rPr lang="en-US" sz="2000" dirty="0"/>
                        <a:t>, heart attack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and stroke</a:t>
                      </a:r>
                    </a:p>
                  </a:txBody>
                  <a:tcPr marL="89789" marR="89789" marT="44897" marB="44897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No known toxicities, GI and Liver protection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89789" marR="89789" marT="44897" marB="44897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05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70 million Americans regularly use NSAIDs, resulting in clinically significant upper GI complications in up to 2%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of users (1.2 million cases)</a:t>
                      </a:r>
                    </a:p>
                  </a:txBody>
                  <a:tcPr marL="89789" marR="89789" marT="44897" marB="448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2000" dirty="0"/>
                    </a:p>
                  </a:txBody>
                  <a:tcPr marL="89789" marR="89789" marT="44897" marB="448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15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More than 80% of patients developing GI complications have no prior symptoms or warning signals (120,000 pa admissions)</a:t>
                      </a:r>
                    </a:p>
                  </a:txBody>
                  <a:tcPr marL="89789" marR="89789" marT="44897" marB="448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GI and Liver protection</a:t>
                      </a:r>
                    </a:p>
                  </a:txBody>
                  <a:tcPr marL="89789" marR="89789" marT="44897" marB="448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0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Central nervous system (CNS), hematologic, and dermatologic symptoms</a:t>
                      </a:r>
                    </a:p>
                  </a:txBody>
                  <a:tcPr marL="89789" marR="89789" marT="44897" marB="448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Protection of Central nervous system (CNS), hematologic, and dermatologic symptoms</a:t>
                      </a:r>
                    </a:p>
                  </a:txBody>
                  <a:tcPr marL="89789" marR="89789" marT="44897" marB="448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Action Button: Back or Previous 4">
            <a:hlinkClick r:id="rId3" action="ppaction://hlinksldjump" highlightClick="1"/>
          </p:cNvPr>
          <p:cNvSpPr/>
          <p:nvPr/>
        </p:nvSpPr>
        <p:spPr>
          <a:xfrm>
            <a:off x="10230678" y="471143"/>
            <a:ext cx="990600" cy="990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276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78377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6074229"/>
              <a:ext cx="12192000" cy="78377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907"/>
            <a:ext cx="12206209" cy="545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8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0936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233" y="396880"/>
            <a:ext cx="7540518" cy="2852737"/>
          </a:xfrm>
        </p:spPr>
        <p:txBody>
          <a:bodyPr anchor="ctr">
            <a:normAutofit/>
          </a:bodyPr>
          <a:lstStyle/>
          <a:p>
            <a:pPr>
              <a:lnSpc>
                <a:spcPts val="5400"/>
              </a:lnSpc>
              <a:spcBef>
                <a:spcPts val="0"/>
              </a:spcBef>
              <a:spcAft>
                <a:spcPts val="700"/>
              </a:spcAft>
              <a:defRPr/>
            </a:pPr>
            <a:r>
              <a:rPr lang="en-US" sz="5400" i="1" dirty="0">
                <a:latin typeface="+mn-lt"/>
                <a:ea typeface="ＭＳ Ｐゴシック" charset="0"/>
              </a:rPr>
              <a:t>The digestive system is a </a:t>
            </a:r>
            <a:br>
              <a:rPr lang="en-US" sz="5400" i="1" dirty="0">
                <a:latin typeface="+mn-lt"/>
                <a:ea typeface="ＭＳ Ｐゴシック" charset="0"/>
              </a:rPr>
            </a:br>
            <a:r>
              <a:rPr lang="en-US" sz="5400" b="1" i="1" dirty="0">
                <a:latin typeface="+mn-lt"/>
                <a:ea typeface="ＭＳ Ｐゴシック" charset="0"/>
              </a:rPr>
              <a:t>hydrophilic</a:t>
            </a:r>
            <a:r>
              <a:rPr lang="en-US" sz="5400" i="1" dirty="0">
                <a:latin typeface="+mn-lt"/>
                <a:ea typeface="ＭＳ Ｐゴシック" charset="0"/>
              </a:rPr>
              <a:t> </a:t>
            </a:r>
            <a:r>
              <a:rPr lang="en-US" sz="5400" b="1" i="1" dirty="0">
                <a:latin typeface="+mn-lt"/>
                <a:ea typeface="ＭＳ Ｐゴシック" charset="0"/>
              </a:rPr>
              <a:t>environment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60" y="0"/>
            <a:ext cx="3541766" cy="67563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729163" y="2557466"/>
            <a:ext cx="6986587" cy="3056232"/>
            <a:chOff x="4729163" y="2457450"/>
            <a:chExt cx="6986587" cy="305623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729163" y="2457450"/>
              <a:ext cx="2967037" cy="6350"/>
            </a:xfrm>
            <a:prstGeom prst="line">
              <a:avLst/>
            </a:prstGeom>
            <a:ln w="920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12681" y="2463800"/>
              <a:ext cx="0" cy="2422525"/>
            </a:xfrm>
            <a:prstGeom prst="line">
              <a:avLst/>
            </a:prstGeom>
            <a:ln w="825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4729163" y="4673600"/>
              <a:ext cx="6986587" cy="840082"/>
              <a:chOff x="4729163" y="2714625"/>
              <a:chExt cx="6986587" cy="84008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729163" y="2714625"/>
                <a:ext cx="6972300" cy="64611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736333" y="2785266"/>
                <a:ext cx="69794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</a:rPr>
                  <a:t>Hydrophilic: soluble in water</a:t>
                </a: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00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0936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867"/>
            <a:ext cx="12309368" cy="2852737"/>
          </a:xfrm>
        </p:spPr>
        <p:txBody>
          <a:bodyPr anchor="ctr">
            <a:normAutofit/>
          </a:bodyPr>
          <a:lstStyle/>
          <a:p>
            <a:pPr algn="ctr">
              <a:lnSpc>
                <a:spcPts val="6600"/>
              </a:lnSpc>
              <a:spcBef>
                <a:spcPts val="0"/>
              </a:spcBef>
              <a:spcAft>
                <a:spcPts val="700"/>
              </a:spcAft>
              <a:defRPr/>
            </a:pPr>
            <a:r>
              <a:rPr lang="en-US" sz="5400" i="1" dirty="0">
                <a:latin typeface="+mn-lt"/>
                <a:ea typeface="ＭＳ Ｐゴシック" charset="0"/>
              </a:rPr>
              <a:t>Curcumin/Turmeric is</a:t>
            </a:r>
            <a:br>
              <a:rPr lang="en-US" sz="5400" i="1" dirty="0">
                <a:latin typeface="+mn-lt"/>
                <a:ea typeface="ＭＳ Ｐゴシック" charset="0"/>
              </a:rPr>
            </a:br>
            <a:r>
              <a:rPr lang="en-US" sz="6600" b="1" i="1" dirty="0">
                <a:latin typeface="+mn-lt"/>
                <a:ea typeface="ＭＳ Ｐゴシック" charset="0"/>
              </a:rPr>
              <a:t>not soluble in water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24387" y="3049588"/>
            <a:ext cx="2943225" cy="2943225"/>
            <a:chOff x="4683071" y="3149604"/>
            <a:chExt cx="2943225" cy="2943225"/>
          </a:xfrm>
        </p:grpSpPr>
        <p:sp>
          <p:nvSpPr>
            <p:cNvPr id="3" name="Oval 2"/>
            <p:cNvSpPr/>
            <p:nvPr/>
          </p:nvSpPr>
          <p:spPr>
            <a:xfrm>
              <a:off x="4683071" y="3149604"/>
              <a:ext cx="2943225" cy="2943225"/>
            </a:xfrm>
            <a:prstGeom prst="ellipse">
              <a:avLst/>
            </a:prstGeom>
            <a:noFill/>
            <a:ln w="4635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/>
            <p:cNvCxnSpPr>
              <a:endCxn id="3" idx="5"/>
            </p:cNvCxnSpPr>
            <p:nvPr/>
          </p:nvCxnSpPr>
          <p:spPr>
            <a:xfrm>
              <a:off x="5041469" y="3529467"/>
              <a:ext cx="2153802" cy="2132337"/>
            </a:xfrm>
            <a:prstGeom prst="line">
              <a:avLst/>
            </a:prstGeom>
            <a:ln w="482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1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00024" y="828675"/>
            <a:ext cx="10444162" cy="1741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950" y="1004392"/>
            <a:ext cx="10515600" cy="1594644"/>
          </a:xfrm>
        </p:spPr>
        <p:txBody>
          <a:bodyPr anchor="t">
            <a:noAutofit/>
          </a:bodyPr>
          <a:lstStyle/>
          <a:p>
            <a:pPr>
              <a:lnSpc>
                <a:spcPts val="5500"/>
              </a:lnSpc>
              <a:spcBef>
                <a:spcPts val="0"/>
              </a:spcBef>
              <a:spcAft>
                <a:spcPts val="700"/>
              </a:spcAft>
              <a:defRPr/>
            </a:pPr>
            <a:r>
              <a:rPr lang="en-US" sz="58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Poor absorption</a:t>
            </a:r>
            <a:r>
              <a:rPr lang="en-US" sz="5800" dirty="0">
                <a:solidFill>
                  <a:schemeClr val="bg1"/>
                </a:solidFill>
                <a:latin typeface="+mn-lt"/>
                <a:ea typeface="ＭＳ Ｐゴシック" charset="0"/>
              </a:rPr>
              <a:t/>
            </a:r>
            <a:br>
              <a:rPr lang="en-US" sz="5800" dirty="0">
                <a:solidFill>
                  <a:schemeClr val="bg1"/>
                </a:solidFill>
                <a:latin typeface="+mn-lt"/>
                <a:ea typeface="ＭＳ Ｐゴシック" charset="0"/>
              </a:rPr>
            </a:br>
            <a:r>
              <a:rPr lang="en-US" sz="5800" dirty="0">
                <a:solidFill>
                  <a:schemeClr val="bg1"/>
                </a:solidFill>
                <a:latin typeface="+mn-lt"/>
                <a:ea typeface="ＭＳ Ｐゴシック" charset="0"/>
              </a:rPr>
              <a:t>through intestines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50" y="3717732"/>
            <a:ext cx="10515600" cy="2654493"/>
          </a:xfrm>
        </p:spPr>
        <p:txBody>
          <a:bodyPr anchor="t">
            <a:normAutofit/>
          </a:bodyPr>
          <a:lstStyle/>
          <a:p>
            <a:pPr>
              <a:lnSpc>
                <a:spcPts val="60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8000" b="1" dirty="0">
                <a:ea typeface="ＭＳ Ｐゴシック" charset="0"/>
              </a:rPr>
              <a:t>90%</a:t>
            </a:r>
            <a:r>
              <a:rPr lang="en-US" sz="4400" dirty="0">
                <a:ea typeface="ＭＳ Ｐゴシック" charset="0"/>
              </a:rPr>
              <a:t> is excreted</a:t>
            </a:r>
          </a:p>
          <a:p>
            <a:pPr>
              <a:lnSpc>
                <a:spcPts val="60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4400" dirty="0">
                <a:ea typeface="ＭＳ Ｐゴシック" charset="0"/>
              </a:rPr>
              <a:t>Poor bioavailability</a:t>
            </a:r>
          </a:p>
          <a:p>
            <a:pPr>
              <a:lnSpc>
                <a:spcPts val="6000"/>
              </a:lnSpc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4400" dirty="0">
                <a:ea typeface="ＭＳ Ｐゴシック" charset="0"/>
              </a:rPr>
              <a:t>Poor bioactivity</a:t>
            </a:r>
          </a:p>
          <a:p>
            <a:pPr>
              <a:lnSpc>
                <a:spcPct val="200000"/>
              </a:lnSpc>
              <a:buClr>
                <a:schemeClr val="accent1"/>
              </a:buClr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198" y="-171456"/>
            <a:ext cx="3541766" cy="67563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8248" y="2656188"/>
            <a:ext cx="40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ＭＳ Ｐゴシック" charset="0"/>
              </a:rPr>
              <a:t>when taken orally 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8663093" y="3660824"/>
            <a:ext cx="2100776" cy="1977925"/>
            <a:chOff x="9394447" y="3937100"/>
            <a:chExt cx="2100776" cy="1977925"/>
          </a:xfrm>
        </p:grpSpPr>
        <p:grpSp>
          <p:nvGrpSpPr>
            <p:cNvPr id="14" name="Group 13"/>
            <p:cNvGrpSpPr/>
            <p:nvPr/>
          </p:nvGrpSpPr>
          <p:grpSpPr>
            <a:xfrm>
              <a:off x="9405937" y="3939978"/>
              <a:ext cx="2089286" cy="1975047"/>
              <a:chOff x="4683071" y="3149604"/>
              <a:chExt cx="2943225" cy="2943225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4683071" y="3149604"/>
                <a:ext cx="2943225" cy="2943225"/>
              </a:xfrm>
              <a:prstGeom prst="ellipse">
                <a:avLst/>
              </a:prstGeom>
              <a:noFill/>
              <a:ln w="3810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Straight Connector 15"/>
              <p:cNvCxnSpPr>
                <a:endCxn id="15" idx="5"/>
              </p:cNvCxnSpPr>
              <p:nvPr/>
            </p:nvCxnSpPr>
            <p:spPr>
              <a:xfrm>
                <a:off x="5041469" y="3529467"/>
                <a:ext cx="2153802" cy="2132337"/>
              </a:xfrm>
              <a:prstGeom prst="line">
                <a:avLst/>
              </a:prstGeom>
              <a:ln w="381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9394447" y="3937100"/>
              <a:ext cx="2089286" cy="1975047"/>
              <a:chOff x="4683071" y="3149604"/>
              <a:chExt cx="2943225" cy="294322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83071" y="3149604"/>
                <a:ext cx="2943225" cy="2943225"/>
              </a:xfrm>
              <a:prstGeom prst="ellipse">
                <a:avLst/>
              </a:prstGeom>
              <a:noFill/>
              <a:ln w="260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" name="Straight Connector 9"/>
              <p:cNvCxnSpPr>
                <a:endCxn id="9" idx="5"/>
              </p:cNvCxnSpPr>
              <p:nvPr/>
            </p:nvCxnSpPr>
            <p:spPr>
              <a:xfrm>
                <a:off x="5041469" y="3529467"/>
                <a:ext cx="2153802" cy="2132337"/>
              </a:xfrm>
              <a:prstGeom prst="line">
                <a:avLst/>
              </a:prstGeom>
              <a:ln w="257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4766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35" presetClass="emph" presetSubtype="0" repeatCount="2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57072" y="764666"/>
            <a:ext cx="10277856" cy="1821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500"/>
              </a:lnSpc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AVIE</a:t>
            </a:r>
            <a:r>
              <a:rPr lang="en-US" sz="5400" b="1" i="1" baseline="30000" dirty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®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 solved the problem:</a:t>
            </a:r>
            <a:br>
              <a:rPr lang="en-US" sz="6600" b="1" dirty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Only AVIE</a:t>
            </a:r>
            <a:r>
              <a:rPr lang="en-US" sz="5400" baseline="30000" dirty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®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 Turmeric is</a:t>
            </a:r>
          </a:p>
          <a:p>
            <a:pPr>
              <a:lnSpc>
                <a:spcPts val="7500"/>
              </a:lnSpc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WATER SOLUBLE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42"/>
          <a:stretch/>
        </p:blipFill>
        <p:spPr>
          <a:xfrm>
            <a:off x="-1" y="3771901"/>
            <a:ext cx="12266645" cy="308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253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65358" y="652576"/>
            <a:ext cx="2703642" cy="138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2900"/>
              </a:lnSpc>
            </a:pPr>
            <a:r>
              <a:rPr lang="en-US" altLang="en-US" sz="3600" b="1" dirty="0">
                <a:latin typeface="+mn-lt"/>
              </a:rPr>
              <a:t>BRAND X</a:t>
            </a:r>
          </a:p>
          <a:p>
            <a:pPr algn="ctr" eaLnBrk="1" hangingPunct="1">
              <a:lnSpc>
                <a:spcPts val="2900"/>
              </a:lnSpc>
            </a:pPr>
            <a:r>
              <a:rPr lang="en-US" altLang="en-US" sz="2800" dirty="0">
                <a:latin typeface="+mn-lt"/>
              </a:rPr>
              <a:t>C3 Complex</a:t>
            </a:r>
            <a:r>
              <a:rPr lang="en-US" altLang="en-US" sz="2000" baseline="30000" dirty="0">
                <a:latin typeface="+mn-lt"/>
              </a:rPr>
              <a:t>®</a:t>
            </a:r>
            <a:endParaRPr lang="en-US" altLang="en-US" sz="2000" i="1" baseline="30000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381"/>
          <a:stretch/>
        </p:blipFill>
        <p:spPr>
          <a:xfrm>
            <a:off x="5175879" y="489135"/>
            <a:ext cx="1671485" cy="868180"/>
          </a:xfrm>
          <a:prstGeom prst="rect">
            <a:avLst/>
          </a:prstGeom>
          <a:effectLst>
            <a:outerShdw blurRad="50800" dist="76200" dir="2700000" algn="tl" rotWithShape="0">
              <a:schemeClr val="accent6">
                <a:alpha val="40000"/>
              </a:scheme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209071" y="652576"/>
            <a:ext cx="2703642" cy="138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2900"/>
              </a:lnSpc>
            </a:pPr>
            <a:r>
              <a:rPr lang="en-US" altLang="en-US" sz="3600" b="1" dirty="0">
                <a:latin typeface="+mn-lt"/>
              </a:rPr>
              <a:t>BRAND Y</a:t>
            </a:r>
          </a:p>
          <a:p>
            <a:pPr algn="ctr" eaLnBrk="1" hangingPunct="1">
              <a:lnSpc>
                <a:spcPts val="2900"/>
              </a:lnSpc>
            </a:pPr>
            <a:r>
              <a:rPr lang="en-US" altLang="en-US" sz="2800" dirty="0">
                <a:latin typeface="+mn-lt"/>
              </a:rPr>
              <a:t>BCM-95</a:t>
            </a:r>
            <a:r>
              <a:rPr lang="en-US" altLang="en-US" sz="2000" baseline="30000" dirty="0">
                <a:latin typeface="+mn-lt"/>
              </a:rPr>
              <a:t>®</a:t>
            </a:r>
            <a:endParaRPr lang="en-US" altLang="en-US" sz="2000" i="1" baseline="300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57700" y="0"/>
            <a:ext cx="3098278" cy="6858000"/>
          </a:xfrm>
          <a:prstGeom prst="rect">
            <a:avLst/>
          </a:prstGeom>
          <a:solidFill>
            <a:srgbClr val="B7B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429501" y="0"/>
            <a:ext cx="4762500" cy="6858000"/>
          </a:xfrm>
          <a:prstGeom prst="rect">
            <a:avLst/>
          </a:prstGeom>
          <a:solidFill>
            <a:srgbClr val="B7B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86C1F"/>
      </a:accent1>
      <a:accent2>
        <a:srgbClr val="69932A"/>
      </a:accent2>
      <a:accent3>
        <a:srgbClr val="5B1990"/>
      </a:accent3>
      <a:accent4>
        <a:srgbClr val="48474B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11234</TotalTime>
  <Words>952</Words>
  <Application>Microsoft Macintosh PowerPoint</Application>
  <PresentationFormat>Widescreen</PresentationFormat>
  <Paragraphs>186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</vt:lpstr>
      <vt:lpstr>Calibri Light</vt:lpstr>
      <vt:lpstr>ＭＳ Ｐゴシック</vt:lpstr>
      <vt:lpstr>Wingdings</vt:lpstr>
      <vt:lpstr>Arial</vt:lpstr>
      <vt:lpstr>Office Theme</vt:lpstr>
      <vt:lpstr>PowerPoint Presentation</vt:lpstr>
      <vt:lpstr>PowerPoint Presentation</vt:lpstr>
      <vt:lpstr>Curcumin is a clinically-proven aid for</vt:lpstr>
      <vt:lpstr>PowerPoint Presentation</vt:lpstr>
      <vt:lpstr>The digestive system is a  hydrophilic environment</vt:lpstr>
      <vt:lpstr>Curcumin/Turmeric is not soluble in water</vt:lpstr>
      <vt:lpstr>Poor absorption through intestines</vt:lpstr>
      <vt:lpstr>PowerPoint Presentation</vt:lpstr>
      <vt:lpstr>PowerPoint Presentation</vt:lpstr>
      <vt:lpstr>2% effective</vt:lpstr>
      <vt:lpstr>Avie® water-soluble formulation</vt:lpstr>
      <vt:lpstr>PowerPoint Presentation</vt:lpstr>
      <vt:lpstr>Ultramicronization process transforms turmeric.</vt:lpstr>
      <vt:lpstr>Dried Turmeric Extract</vt:lpstr>
      <vt:lpstr>Dried Turmeric Extract</vt:lpstr>
      <vt:lpstr>PowerPoint Presentation</vt:lpstr>
      <vt:lpstr>PowerPoint Presentation</vt:lpstr>
      <vt:lpstr>Ultramicronization™ = biological potency</vt:lpstr>
      <vt:lpstr>Ultramicronization™ = biological potency</vt:lpstr>
      <vt:lpstr>Ultramicronization™ = biological potency</vt:lpstr>
      <vt:lpstr>PowerPoint Presentation</vt:lpstr>
      <vt:lpstr>PowerPoint Presentation</vt:lpstr>
      <vt:lpstr>Pain Relief Spray Aspirin Free</vt:lpstr>
      <vt:lpstr>PowerPoint Presentation</vt:lpstr>
      <vt:lpstr>AvieNaturals.com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follows is a supplementary “loop” of slides with further information on curcumin and turmeric.   They are accessed from the      at the upper right corner of Slide 3.</vt:lpstr>
      <vt:lpstr>PowerPoint Presentation</vt:lpstr>
      <vt:lpstr>PowerPoint Presentation</vt:lpstr>
      <vt:lpstr>Inflammation and its treatment using pharmaceuticals vs. Turmeric formulations 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Ronald Koliha</dc:creator>
  <cp:lastModifiedBy>Ronald Koliha</cp:lastModifiedBy>
  <cp:revision>89</cp:revision>
  <cp:lastPrinted>2017-08-01T01:26:03Z</cp:lastPrinted>
  <dcterms:created xsi:type="dcterms:W3CDTF">2017-06-22T17:38:53Z</dcterms:created>
  <dcterms:modified xsi:type="dcterms:W3CDTF">2017-08-01T01:27:21Z</dcterms:modified>
</cp:coreProperties>
</file>